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61" r:id="rId7"/>
    <p:sldId id="262" r:id="rId8"/>
    <p:sldId id="264" r:id="rId9"/>
    <p:sldId id="265" r:id="rId10"/>
    <p:sldId id="268" r:id="rId11"/>
    <p:sldId id="266" r:id="rId12"/>
    <p:sldId id="271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6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DATA SCIENCE OVERVIEW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RESTAUNRANT PUBLIC INFORMATION</a:t>
          </a:r>
        </a:p>
      </dgm:t>
    </dgm:pt>
    <dgm:pt modelId="{CF221EFF-354A-47A9-A498-1F0BBF01ECB8}" type="parTrans" cxnId="{EB9839C5-F324-41C4-8950-5284E09FB71E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0DA6E8E5-A501-4B1F-AE2B-071CF969E2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RESTAURANT BUSINESSS PERFORMANCE (WORK IN PROGRESS)</a:t>
          </a:r>
        </a:p>
      </dgm:t>
    </dgm:pt>
    <dgm:pt modelId="{FD86A031-FCDD-4D5D-B2C2-F2887FA9762D}" type="parTrans" cxnId="{CC61301D-4AE9-4290-8AE3-FBEB92430BED}">
      <dgm:prSet/>
      <dgm:spPr/>
      <dgm:t>
        <a:bodyPr/>
        <a:lstStyle/>
        <a:p>
          <a:endParaRPr lang="en-US"/>
        </a:p>
      </dgm:t>
    </dgm:pt>
    <dgm:pt modelId="{BDF9852C-7C5F-48A2-8518-080EDEDDCDB9}" type="sibTrans" cxnId="{CC61301D-4AE9-4290-8AE3-FBEB92430BED}">
      <dgm:prSet/>
      <dgm:spPr/>
      <dgm:t>
        <a:bodyPr/>
        <a:lstStyle/>
        <a:p>
          <a:endParaRPr lang="en-US"/>
        </a:p>
      </dgm:t>
    </dgm:pt>
    <dgm:pt modelId="{15A46EFA-7657-405C-81A8-03DF726D16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RELATED DATA</a:t>
          </a:r>
        </a:p>
      </dgm:t>
    </dgm:pt>
    <dgm:pt modelId="{F2CF047E-724E-4643-818C-5DC1C07CCC24}" type="parTrans" cxnId="{C4E8D3C3-FEEF-48E6-BD78-7BB2321E50A6}">
      <dgm:prSet/>
      <dgm:spPr/>
      <dgm:t>
        <a:bodyPr/>
        <a:lstStyle/>
        <a:p>
          <a:endParaRPr lang="en-US"/>
        </a:p>
      </dgm:t>
    </dgm:pt>
    <dgm:pt modelId="{C9E426B9-34BF-4184-AFF0-FD4277687692}" type="sibTrans" cxnId="{C4E8D3C3-FEEF-48E6-BD78-7BB2321E50A6}">
      <dgm:prSet/>
      <dgm:spPr/>
      <dgm:t>
        <a:bodyPr/>
        <a:lstStyle/>
        <a:p>
          <a:endParaRPr lang="en-US"/>
        </a:p>
      </dgm:t>
    </dgm:pt>
    <dgm:pt modelId="{D45B869C-CB14-44D5-A2C2-5529EFE24C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VISUALIZATION AND ANALYSIS (WORK IN PROGRESS)</a:t>
          </a:r>
        </a:p>
      </dgm:t>
    </dgm:pt>
    <dgm:pt modelId="{FDDFDC38-EC38-47EE-8147-6397093F47AB}" type="parTrans" cxnId="{B566563A-07E2-420C-8A98-95E417DCC8F3}">
      <dgm:prSet/>
      <dgm:spPr/>
      <dgm:t>
        <a:bodyPr/>
        <a:lstStyle/>
        <a:p>
          <a:endParaRPr lang="en-US"/>
        </a:p>
      </dgm:t>
    </dgm:pt>
    <dgm:pt modelId="{86DBEFB6-51EE-42D2-B0A4-2A2842DB0014}" type="sibTrans" cxnId="{B566563A-07E2-420C-8A98-95E417DCC8F3}">
      <dgm:prSet/>
      <dgm:spPr/>
      <dgm:t>
        <a:bodyPr/>
        <a:lstStyle/>
        <a:p>
          <a:endParaRPr lang="en-US"/>
        </a:p>
      </dgm:t>
    </dgm:pt>
    <dgm:pt modelId="{D40A0249-41A7-44A6-A657-361E8C18FD42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</dgm:pt>
    <dgm:pt modelId="{7D1F47A2-8F6C-4C7F-B3B3-2100C986DE32}" type="pres">
      <dgm:prSet presAssocID="{B633A646-2062-4841-AF18-847B074C6716}" presName="compNode" presStyleCnt="0"/>
      <dgm:spPr/>
    </dgm:pt>
    <dgm:pt modelId="{EC4D957C-BFAC-446D-9573-48333BEC34E6}" type="pres">
      <dgm:prSet presAssocID="{B633A646-2062-4841-AF18-847B074C6716}" presName="bgRect" presStyleLbl="bgShp" presStyleIdx="0" presStyleCnt="5"/>
      <dgm:spPr>
        <a:prstGeom prst="rect">
          <a:avLst/>
        </a:prstGeom>
        <a:solidFill>
          <a:schemeClr val="tx1">
            <a:alpha val="70000"/>
          </a:schemeClr>
        </a:solidFill>
      </dgm:spPr>
    </dgm:pt>
    <dgm:pt modelId="{BE6B2CCF-B717-4C6F-9115-44EF0ECE6018}" type="pres">
      <dgm:prSet presAssocID="{B633A646-2062-4841-AF18-847B074C6716}" presName="iconRect" presStyleLbl="node1" presStyleIdx="0" presStyleCnt="5" custScaleX="75132" custScaleY="7513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 with solid fill"/>
        </a:ext>
      </dgm:extLst>
    </dgm:pt>
    <dgm:pt modelId="{95420642-092B-41B9-94FA-E0EC36F9AF7E}" type="pres">
      <dgm:prSet presAssocID="{B633A646-2062-4841-AF18-847B074C6716}" presName="spaceRect" presStyleCnt="0"/>
      <dgm:spPr/>
    </dgm:pt>
    <dgm:pt modelId="{C95AF6F0-F4DA-48FE-85EB-61ADFB42AA13}" type="pres">
      <dgm:prSet presAssocID="{B633A646-2062-4841-AF18-847B074C6716}" presName="parTx" presStyleLbl="revTx" presStyleIdx="0" presStyleCnt="5">
        <dgm:presLayoutVars>
          <dgm:chMax val="0"/>
          <dgm:chPref val="0"/>
        </dgm:presLayoutVars>
      </dgm:prSet>
      <dgm:spPr/>
    </dgm:pt>
    <dgm:pt modelId="{51DD96AA-8DD7-4B07-A561-5C9B41ACFA3C}" type="pres">
      <dgm:prSet presAssocID="{1397C75F-5FD8-4120-9A24-A246D042942B}" presName="sibTrans" presStyleCnt="0"/>
      <dgm:spPr/>
    </dgm:pt>
    <dgm:pt modelId="{38E06421-A6BB-4D10-8565-2812C2C5C6B3}" type="pres">
      <dgm:prSet presAssocID="{14BC708E-A0A1-4102-88E4-E75128B4E51E}" presName="compNode" presStyleCnt="0"/>
      <dgm:spPr/>
    </dgm:pt>
    <dgm:pt modelId="{79919C57-A32A-40F6-B106-B4E0CE644E4C}" type="pres">
      <dgm:prSet presAssocID="{14BC708E-A0A1-4102-88E4-E75128B4E51E}" presName="bgRect" presStyleLbl="bgShp" presStyleIdx="1" presStyleCnt="5"/>
      <dgm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99FDF55F-B3E9-423D-AD21-A6446C5D7455}" type="pres">
      <dgm:prSet presAssocID="{14BC708E-A0A1-4102-88E4-E75128B4E51E}" presName="iconRect" presStyleLbl="node1" presStyleIdx="1" presStyleCnt="5" custScaleX="75132" custScaleY="751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ple with solid fill"/>
        </a:ext>
      </dgm:extLst>
    </dgm:pt>
    <dgm:pt modelId="{E98BD5F1-E6F1-491F-A8EE-6A9AD649521E}" type="pres">
      <dgm:prSet presAssocID="{14BC708E-A0A1-4102-88E4-E75128B4E51E}" presName="spaceRect" presStyleCnt="0"/>
      <dgm:spPr/>
    </dgm:pt>
    <dgm:pt modelId="{80F6AD63-74FB-40E4-9D40-4178AFD87F60}" type="pres">
      <dgm:prSet presAssocID="{14BC708E-A0A1-4102-88E4-E75128B4E51E}" presName="parTx" presStyleLbl="revTx" presStyleIdx="1" presStyleCnt="5">
        <dgm:presLayoutVars>
          <dgm:chMax val="0"/>
          <dgm:chPref val="0"/>
        </dgm:presLayoutVars>
      </dgm:prSet>
      <dgm:spPr/>
    </dgm:pt>
    <dgm:pt modelId="{1375F890-B8F8-4966-ABCD-B672FD4512B7}" type="pres">
      <dgm:prSet presAssocID="{7519C821-85FB-4CA3-BEB5-E4BFBC529B83}" presName="sibTrans" presStyleCnt="0"/>
      <dgm:spPr/>
    </dgm:pt>
    <dgm:pt modelId="{35F5C573-C911-4CD2-A757-2C49C948D404}" type="pres">
      <dgm:prSet presAssocID="{0DA6E8E5-A501-4B1F-AE2B-071CF969E2ED}" presName="compNode" presStyleCnt="0"/>
      <dgm:spPr/>
    </dgm:pt>
    <dgm:pt modelId="{6CB4D799-B4E6-44F2-AE35-B44A83BC1BEE}" type="pres">
      <dgm:prSet presAssocID="{0DA6E8E5-A501-4B1F-AE2B-071CF969E2ED}" presName="bgRect" presStyleLbl="bgShp" presStyleIdx="2" presStyleCnt="5"/>
      <dgm:spPr>
        <a:solidFill>
          <a:schemeClr val="tx1">
            <a:alpha val="70000"/>
          </a:schemeClr>
        </a:solidFill>
      </dgm:spPr>
    </dgm:pt>
    <dgm:pt modelId="{107D4B61-F688-43BB-9464-341314BF70A8}" type="pres">
      <dgm:prSet presAssocID="{0DA6E8E5-A501-4B1F-AE2B-071CF969E2E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 with solid fill"/>
        </a:ext>
      </dgm:extLst>
    </dgm:pt>
    <dgm:pt modelId="{2B214A50-9815-46D3-B2F6-5689B1E7AEC7}" type="pres">
      <dgm:prSet presAssocID="{0DA6E8E5-A501-4B1F-AE2B-071CF969E2ED}" presName="spaceRect" presStyleCnt="0"/>
      <dgm:spPr/>
    </dgm:pt>
    <dgm:pt modelId="{AD8B8767-40EE-42B1-9E36-4262327C7357}" type="pres">
      <dgm:prSet presAssocID="{0DA6E8E5-A501-4B1F-AE2B-071CF969E2ED}" presName="parTx" presStyleLbl="revTx" presStyleIdx="2" presStyleCnt="5">
        <dgm:presLayoutVars>
          <dgm:chMax val="0"/>
          <dgm:chPref val="0"/>
        </dgm:presLayoutVars>
      </dgm:prSet>
      <dgm:spPr/>
    </dgm:pt>
    <dgm:pt modelId="{68A4F72C-6133-4BA7-8AC3-D621798F2356}" type="pres">
      <dgm:prSet presAssocID="{BDF9852C-7C5F-48A2-8518-080EDEDDCDB9}" presName="sibTrans" presStyleCnt="0"/>
      <dgm:spPr/>
    </dgm:pt>
    <dgm:pt modelId="{B86C70E2-EC3A-4E08-A46B-5D3371ED707A}" type="pres">
      <dgm:prSet presAssocID="{15A46EFA-7657-405C-81A8-03DF726D1636}" presName="compNode" presStyleCnt="0"/>
      <dgm:spPr/>
    </dgm:pt>
    <dgm:pt modelId="{7E9F2B3E-D050-4BA1-A4D4-1C9027CCDA06}" type="pres">
      <dgm:prSet presAssocID="{15A46EFA-7657-405C-81A8-03DF726D1636}" presName="bgRect" presStyleLbl="bgShp" presStyleIdx="3" presStyleCnt="5"/>
      <dgm:spPr>
        <a:solidFill>
          <a:schemeClr val="tx1">
            <a:alpha val="70000"/>
          </a:schemeClr>
        </a:solidFill>
      </dgm:spPr>
    </dgm:pt>
    <dgm:pt modelId="{DBFB7C6D-4B43-45CD-8039-A88DA695081A}" type="pres">
      <dgm:prSet presAssocID="{15A46EFA-7657-405C-81A8-03DF726D163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AC5BF184-6996-4839-924B-D1F907DBF7C2}" type="pres">
      <dgm:prSet presAssocID="{15A46EFA-7657-405C-81A8-03DF726D1636}" presName="spaceRect" presStyleCnt="0"/>
      <dgm:spPr/>
    </dgm:pt>
    <dgm:pt modelId="{387002BE-9671-4AD8-88E9-58BF1C4E2244}" type="pres">
      <dgm:prSet presAssocID="{15A46EFA-7657-405C-81A8-03DF726D1636}" presName="parTx" presStyleLbl="revTx" presStyleIdx="3" presStyleCnt="5">
        <dgm:presLayoutVars>
          <dgm:chMax val="0"/>
          <dgm:chPref val="0"/>
        </dgm:presLayoutVars>
      </dgm:prSet>
      <dgm:spPr/>
    </dgm:pt>
    <dgm:pt modelId="{5643D4E2-E423-4E3C-AED9-5866D892A927}" type="pres">
      <dgm:prSet presAssocID="{C9E426B9-34BF-4184-AFF0-FD4277687692}" presName="sibTrans" presStyleCnt="0"/>
      <dgm:spPr/>
    </dgm:pt>
    <dgm:pt modelId="{F9CCED7D-C60E-4259-A72B-24A8C73FAF2E}" type="pres">
      <dgm:prSet presAssocID="{D45B869C-CB14-44D5-A2C2-5529EFE24C2E}" presName="compNode" presStyleCnt="0"/>
      <dgm:spPr/>
    </dgm:pt>
    <dgm:pt modelId="{6F65A893-1740-41B5-B6C9-61C4B83B8206}" type="pres">
      <dgm:prSet presAssocID="{D45B869C-CB14-44D5-A2C2-5529EFE24C2E}" presName="bgRect" presStyleLbl="bgShp" presStyleIdx="4" presStyleCnt="5"/>
      <dgm:spPr>
        <a:solidFill>
          <a:schemeClr val="tx1">
            <a:alpha val="70000"/>
          </a:schemeClr>
        </a:solidFill>
      </dgm:spPr>
    </dgm:pt>
    <dgm:pt modelId="{1BAF544C-DC67-4133-BDB3-3163F373631A}" type="pres">
      <dgm:prSet presAssocID="{D45B869C-CB14-44D5-A2C2-5529EFE24C2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 with solid fill"/>
        </a:ext>
      </dgm:extLst>
    </dgm:pt>
    <dgm:pt modelId="{DD6E8F3A-06E1-4708-A8E2-F17C285FC6EB}" type="pres">
      <dgm:prSet presAssocID="{D45B869C-CB14-44D5-A2C2-5529EFE24C2E}" presName="spaceRect" presStyleCnt="0"/>
      <dgm:spPr/>
    </dgm:pt>
    <dgm:pt modelId="{695FD3FD-9A05-47F8-8EEC-B0AB5DE92E17}" type="pres">
      <dgm:prSet presAssocID="{D45B869C-CB14-44D5-A2C2-5529EFE24C2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C61301D-4AE9-4290-8AE3-FBEB92430BED}" srcId="{E1B432F4-5FDB-4518-9272-2F3934AC6AA2}" destId="{0DA6E8E5-A501-4B1F-AE2B-071CF969E2ED}" srcOrd="2" destOrd="0" parTransId="{FD86A031-FCDD-4D5D-B2C2-F2887FA9762D}" sibTransId="{BDF9852C-7C5F-48A2-8518-080EDEDDCDB9}"/>
    <dgm:cxn modelId="{944ABB28-0B7D-40F0-8726-3385D62BD567}" type="presOf" srcId="{B633A646-2062-4841-AF18-847B074C6716}" destId="{C95AF6F0-F4DA-48FE-85EB-61ADFB42AA13}" srcOrd="0" destOrd="0" presId="urn:microsoft.com/office/officeart/2018/2/layout/IconVerticalSolidList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282E4C31-D2E4-4F2E-B7E4-7F072B61355B}" type="presOf" srcId="{E1B432F4-5FDB-4518-9272-2F3934AC6AA2}" destId="{D40A0249-41A7-44A6-A657-361E8C18FD42}" srcOrd="0" destOrd="0" presId="urn:microsoft.com/office/officeart/2018/2/layout/IconVerticalSolidList"/>
    <dgm:cxn modelId="{B566563A-07E2-420C-8A98-95E417DCC8F3}" srcId="{E1B432F4-5FDB-4518-9272-2F3934AC6AA2}" destId="{D45B869C-CB14-44D5-A2C2-5529EFE24C2E}" srcOrd="4" destOrd="0" parTransId="{FDDFDC38-EC38-47EE-8147-6397093F47AB}" sibTransId="{86DBEFB6-51EE-42D2-B0A4-2A2842DB0014}"/>
    <dgm:cxn modelId="{6CD04040-F9D4-42A3-8A0A-34AC0F24C396}" type="presOf" srcId="{15A46EFA-7657-405C-81A8-03DF726D1636}" destId="{387002BE-9671-4AD8-88E9-58BF1C4E2244}" srcOrd="0" destOrd="0" presId="urn:microsoft.com/office/officeart/2018/2/layout/IconVerticalSolidList"/>
    <dgm:cxn modelId="{55A2829C-06EF-43A2-A758-1ECEE1C7D704}" type="presOf" srcId="{0DA6E8E5-A501-4B1F-AE2B-071CF969E2ED}" destId="{AD8B8767-40EE-42B1-9E36-4262327C7357}" srcOrd="0" destOrd="0" presId="urn:microsoft.com/office/officeart/2018/2/layout/IconVerticalSolidList"/>
    <dgm:cxn modelId="{467BE6B0-7E31-4A43-8813-5D0D6ADBE957}" type="presOf" srcId="{D45B869C-CB14-44D5-A2C2-5529EFE24C2E}" destId="{695FD3FD-9A05-47F8-8EEC-B0AB5DE92E17}" srcOrd="0" destOrd="0" presId="urn:microsoft.com/office/officeart/2018/2/layout/IconVerticalSolidList"/>
    <dgm:cxn modelId="{C4E8D3C3-FEEF-48E6-BD78-7BB2321E50A6}" srcId="{E1B432F4-5FDB-4518-9272-2F3934AC6AA2}" destId="{15A46EFA-7657-405C-81A8-03DF726D1636}" srcOrd="3" destOrd="0" parTransId="{F2CF047E-724E-4643-818C-5DC1C07CCC24}" sibTransId="{C9E426B9-34BF-4184-AFF0-FD4277687692}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4A4BD2E1-F579-4CB0-A349-6E4A603D3C1F}" type="presOf" srcId="{14BC708E-A0A1-4102-88E4-E75128B4E51E}" destId="{80F6AD63-74FB-40E4-9D40-4178AFD87F60}" srcOrd="0" destOrd="0" presId="urn:microsoft.com/office/officeart/2018/2/layout/IconVerticalSolidList"/>
    <dgm:cxn modelId="{07CEADA1-F123-4E4C-9E9E-EDC53C6A9D42}" type="presParOf" srcId="{D40A0249-41A7-44A6-A657-361E8C18FD42}" destId="{7D1F47A2-8F6C-4C7F-B3B3-2100C986DE32}" srcOrd="0" destOrd="0" presId="urn:microsoft.com/office/officeart/2018/2/layout/IconVerticalSolidList"/>
    <dgm:cxn modelId="{F2FB5DCA-E48C-4F18-9E21-40A8BA4E97C5}" type="presParOf" srcId="{7D1F47A2-8F6C-4C7F-B3B3-2100C986DE32}" destId="{EC4D957C-BFAC-446D-9573-48333BEC34E6}" srcOrd="0" destOrd="0" presId="urn:microsoft.com/office/officeart/2018/2/layout/IconVerticalSolidList"/>
    <dgm:cxn modelId="{A830D3AF-7E56-4163-A545-B5B0E5253A32}" type="presParOf" srcId="{7D1F47A2-8F6C-4C7F-B3B3-2100C986DE32}" destId="{BE6B2CCF-B717-4C6F-9115-44EF0ECE6018}" srcOrd="1" destOrd="0" presId="urn:microsoft.com/office/officeart/2018/2/layout/IconVerticalSolidList"/>
    <dgm:cxn modelId="{C133A968-EF32-4D7B-99AB-467DBC63AA65}" type="presParOf" srcId="{7D1F47A2-8F6C-4C7F-B3B3-2100C986DE32}" destId="{95420642-092B-41B9-94FA-E0EC36F9AF7E}" srcOrd="2" destOrd="0" presId="urn:microsoft.com/office/officeart/2018/2/layout/IconVerticalSolidList"/>
    <dgm:cxn modelId="{D41F3259-A36F-405E-9981-26F5153F9ECE}" type="presParOf" srcId="{7D1F47A2-8F6C-4C7F-B3B3-2100C986DE32}" destId="{C95AF6F0-F4DA-48FE-85EB-61ADFB42AA13}" srcOrd="3" destOrd="0" presId="urn:microsoft.com/office/officeart/2018/2/layout/IconVerticalSolidList"/>
    <dgm:cxn modelId="{23EAD705-80C2-4A13-8B46-0FDB076A4FC2}" type="presParOf" srcId="{D40A0249-41A7-44A6-A657-361E8C18FD42}" destId="{51DD96AA-8DD7-4B07-A561-5C9B41ACFA3C}" srcOrd="1" destOrd="0" presId="urn:microsoft.com/office/officeart/2018/2/layout/IconVerticalSolidList"/>
    <dgm:cxn modelId="{37270FB1-E3CB-4E7A-934D-8AD3CE1A6A9C}" type="presParOf" srcId="{D40A0249-41A7-44A6-A657-361E8C18FD42}" destId="{38E06421-A6BB-4D10-8565-2812C2C5C6B3}" srcOrd="2" destOrd="0" presId="urn:microsoft.com/office/officeart/2018/2/layout/IconVerticalSolidList"/>
    <dgm:cxn modelId="{A2720370-712D-409A-A691-A76A6B58E669}" type="presParOf" srcId="{38E06421-A6BB-4D10-8565-2812C2C5C6B3}" destId="{79919C57-A32A-40F6-B106-B4E0CE644E4C}" srcOrd="0" destOrd="0" presId="urn:microsoft.com/office/officeart/2018/2/layout/IconVerticalSolidList"/>
    <dgm:cxn modelId="{7F0D094D-67F9-4096-8C3F-6FB86443B146}" type="presParOf" srcId="{38E06421-A6BB-4D10-8565-2812C2C5C6B3}" destId="{99FDF55F-B3E9-423D-AD21-A6446C5D7455}" srcOrd="1" destOrd="0" presId="urn:microsoft.com/office/officeart/2018/2/layout/IconVerticalSolidList"/>
    <dgm:cxn modelId="{A46EF107-6809-4A78-A437-DA4FD0910124}" type="presParOf" srcId="{38E06421-A6BB-4D10-8565-2812C2C5C6B3}" destId="{E98BD5F1-E6F1-491F-A8EE-6A9AD649521E}" srcOrd="2" destOrd="0" presId="urn:microsoft.com/office/officeart/2018/2/layout/IconVerticalSolidList"/>
    <dgm:cxn modelId="{A2F04EF7-8EDA-4B91-A3BA-95A8C47F2083}" type="presParOf" srcId="{38E06421-A6BB-4D10-8565-2812C2C5C6B3}" destId="{80F6AD63-74FB-40E4-9D40-4178AFD87F60}" srcOrd="3" destOrd="0" presId="urn:microsoft.com/office/officeart/2018/2/layout/IconVerticalSolidList"/>
    <dgm:cxn modelId="{600447EF-7DA9-4818-8D45-C741C5E6B34A}" type="presParOf" srcId="{D40A0249-41A7-44A6-A657-361E8C18FD42}" destId="{1375F890-B8F8-4966-ABCD-B672FD4512B7}" srcOrd="3" destOrd="0" presId="urn:microsoft.com/office/officeart/2018/2/layout/IconVerticalSolidList"/>
    <dgm:cxn modelId="{076C37F9-F718-4CBF-B14D-F5ABBC066918}" type="presParOf" srcId="{D40A0249-41A7-44A6-A657-361E8C18FD42}" destId="{35F5C573-C911-4CD2-A757-2C49C948D404}" srcOrd="4" destOrd="0" presId="urn:microsoft.com/office/officeart/2018/2/layout/IconVerticalSolidList"/>
    <dgm:cxn modelId="{BE12D173-34DE-497B-88BA-D5893CA37C19}" type="presParOf" srcId="{35F5C573-C911-4CD2-A757-2C49C948D404}" destId="{6CB4D799-B4E6-44F2-AE35-B44A83BC1BEE}" srcOrd="0" destOrd="0" presId="urn:microsoft.com/office/officeart/2018/2/layout/IconVerticalSolidList"/>
    <dgm:cxn modelId="{75E7F4C9-A356-4CBA-B114-465E4A43AE1D}" type="presParOf" srcId="{35F5C573-C911-4CD2-A757-2C49C948D404}" destId="{107D4B61-F688-43BB-9464-341314BF70A8}" srcOrd="1" destOrd="0" presId="urn:microsoft.com/office/officeart/2018/2/layout/IconVerticalSolidList"/>
    <dgm:cxn modelId="{FCE40D82-E574-4BCA-96A3-A31FCB1A84FE}" type="presParOf" srcId="{35F5C573-C911-4CD2-A757-2C49C948D404}" destId="{2B214A50-9815-46D3-B2F6-5689B1E7AEC7}" srcOrd="2" destOrd="0" presId="urn:microsoft.com/office/officeart/2018/2/layout/IconVerticalSolidList"/>
    <dgm:cxn modelId="{4CB3F042-C2A2-4C45-90A5-ECAF791EE4E7}" type="presParOf" srcId="{35F5C573-C911-4CD2-A757-2C49C948D404}" destId="{AD8B8767-40EE-42B1-9E36-4262327C7357}" srcOrd="3" destOrd="0" presId="urn:microsoft.com/office/officeart/2018/2/layout/IconVerticalSolidList"/>
    <dgm:cxn modelId="{B53E84C2-547D-4A44-B336-9A36CDFC9EDE}" type="presParOf" srcId="{D40A0249-41A7-44A6-A657-361E8C18FD42}" destId="{68A4F72C-6133-4BA7-8AC3-D621798F2356}" srcOrd="5" destOrd="0" presId="urn:microsoft.com/office/officeart/2018/2/layout/IconVerticalSolidList"/>
    <dgm:cxn modelId="{15C9B55F-CF2C-44E7-9816-BE363F7C6976}" type="presParOf" srcId="{D40A0249-41A7-44A6-A657-361E8C18FD42}" destId="{B86C70E2-EC3A-4E08-A46B-5D3371ED707A}" srcOrd="6" destOrd="0" presId="urn:microsoft.com/office/officeart/2018/2/layout/IconVerticalSolidList"/>
    <dgm:cxn modelId="{1A02F7CA-6A7E-4965-88A7-3AE4F09FB6E6}" type="presParOf" srcId="{B86C70E2-EC3A-4E08-A46B-5D3371ED707A}" destId="{7E9F2B3E-D050-4BA1-A4D4-1C9027CCDA06}" srcOrd="0" destOrd="0" presId="urn:microsoft.com/office/officeart/2018/2/layout/IconVerticalSolidList"/>
    <dgm:cxn modelId="{1AB5E7E6-0E6B-42C5-9667-95E8758BF947}" type="presParOf" srcId="{B86C70E2-EC3A-4E08-A46B-5D3371ED707A}" destId="{DBFB7C6D-4B43-45CD-8039-A88DA695081A}" srcOrd="1" destOrd="0" presId="urn:microsoft.com/office/officeart/2018/2/layout/IconVerticalSolidList"/>
    <dgm:cxn modelId="{C2B15607-AE40-4F32-92A8-EBF919AEFAEA}" type="presParOf" srcId="{B86C70E2-EC3A-4E08-A46B-5D3371ED707A}" destId="{AC5BF184-6996-4839-924B-D1F907DBF7C2}" srcOrd="2" destOrd="0" presId="urn:microsoft.com/office/officeart/2018/2/layout/IconVerticalSolidList"/>
    <dgm:cxn modelId="{4DBBA9CC-74D1-4964-B00B-3D87B4C3AD86}" type="presParOf" srcId="{B86C70E2-EC3A-4E08-A46B-5D3371ED707A}" destId="{387002BE-9671-4AD8-88E9-58BF1C4E2244}" srcOrd="3" destOrd="0" presId="urn:microsoft.com/office/officeart/2018/2/layout/IconVerticalSolidList"/>
    <dgm:cxn modelId="{6C896BC4-8CE1-45CC-822D-734AFA8F5BB3}" type="presParOf" srcId="{D40A0249-41A7-44A6-A657-361E8C18FD42}" destId="{5643D4E2-E423-4E3C-AED9-5866D892A927}" srcOrd="7" destOrd="0" presId="urn:microsoft.com/office/officeart/2018/2/layout/IconVerticalSolidList"/>
    <dgm:cxn modelId="{4E182656-D1A8-4C70-98A6-FF1307528AD1}" type="presParOf" srcId="{D40A0249-41A7-44A6-A657-361E8C18FD42}" destId="{F9CCED7D-C60E-4259-A72B-24A8C73FAF2E}" srcOrd="8" destOrd="0" presId="urn:microsoft.com/office/officeart/2018/2/layout/IconVerticalSolidList"/>
    <dgm:cxn modelId="{60EF7174-FEB8-4E01-B2BB-6138878B9A65}" type="presParOf" srcId="{F9CCED7D-C60E-4259-A72B-24A8C73FAF2E}" destId="{6F65A893-1740-41B5-B6C9-61C4B83B8206}" srcOrd="0" destOrd="0" presId="urn:microsoft.com/office/officeart/2018/2/layout/IconVerticalSolidList"/>
    <dgm:cxn modelId="{1D133053-F12E-491A-A53B-FD7E41BA6247}" type="presParOf" srcId="{F9CCED7D-C60E-4259-A72B-24A8C73FAF2E}" destId="{1BAF544C-DC67-4133-BDB3-3163F373631A}" srcOrd="1" destOrd="0" presId="urn:microsoft.com/office/officeart/2018/2/layout/IconVerticalSolidList"/>
    <dgm:cxn modelId="{E6CCE2FC-E31F-42AD-BDB1-57CAD6BF1C2E}" type="presParOf" srcId="{F9CCED7D-C60E-4259-A72B-24A8C73FAF2E}" destId="{DD6E8F3A-06E1-4708-A8E2-F17C285FC6EB}" srcOrd="2" destOrd="0" presId="urn:microsoft.com/office/officeart/2018/2/layout/IconVerticalSolidList"/>
    <dgm:cxn modelId="{B78A5FAB-F37E-404F-8D62-BD89E8A7E162}" type="presParOf" srcId="{F9CCED7D-C60E-4259-A72B-24A8C73FAF2E}" destId="{695FD3FD-9A05-47F8-8EEC-B0AB5DE92E1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D957C-BFAC-446D-9573-48333BEC34E6}">
      <dsp:nvSpPr>
        <dsp:cNvPr id="0" name=""/>
        <dsp:cNvSpPr/>
      </dsp:nvSpPr>
      <dsp:spPr>
        <a:xfrm>
          <a:off x="0" y="3849"/>
          <a:ext cx="5607050" cy="819983"/>
        </a:xfrm>
        <a:prstGeom prst="rect">
          <a:avLst/>
        </a:prstGeom>
        <a:solidFill>
          <a:schemeClr val="tx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6B2CCF-B717-4C6F-9115-44EF0ECE6018}">
      <dsp:nvSpPr>
        <dsp:cNvPr id="0" name=""/>
        <dsp:cNvSpPr/>
      </dsp:nvSpPr>
      <dsp:spPr>
        <a:xfrm>
          <a:off x="304121" y="244422"/>
          <a:ext cx="338838" cy="3388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AF6F0-F4DA-48FE-85EB-61ADFB42AA13}">
      <dsp:nvSpPr>
        <dsp:cNvPr id="0" name=""/>
        <dsp:cNvSpPr/>
      </dsp:nvSpPr>
      <dsp:spPr>
        <a:xfrm>
          <a:off x="947080" y="3849"/>
          <a:ext cx="4659969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DATA SCIENCE OVERVIEW</a:t>
          </a:r>
        </a:p>
      </dsp:txBody>
      <dsp:txXfrm>
        <a:off x="947080" y="3849"/>
        <a:ext cx="4659969" cy="819983"/>
      </dsp:txXfrm>
    </dsp:sp>
    <dsp:sp modelId="{79919C57-A32A-40F6-B106-B4E0CE644E4C}">
      <dsp:nvSpPr>
        <dsp:cNvPr id="0" name=""/>
        <dsp:cNvSpPr/>
      </dsp:nvSpPr>
      <dsp:spPr>
        <a:xfrm>
          <a:off x="0" y="1028828"/>
          <a:ext cx="5607050" cy="819983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FDF55F-B3E9-423D-AD21-A6446C5D7455}">
      <dsp:nvSpPr>
        <dsp:cNvPr id="0" name=""/>
        <dsp:cNvSpPr/>
      </dsp:nvSpPr>
      <dsp:spPr>
        <a:xfrm>
          <a:off x="304121" y="1269401"/>
          <a:ext cx="338838" cy="3388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F6AD63-74FB-40E4-9D40-4178AFD87F60}">
      <dsp:nvSpPr>
        <dsp:cNvPr id="0" name=""/>
        <dsp:cNvSpPr/>
      </dsp:nvSpPr>
      <dsp:spPr>
        <a:xfrm>
          <a:off x="947080" y="1028828"/>
          <a:ext cx="4659969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RESTAUNRANT PUBLIC INFORMATION</a:t>
          </a:r>
        </a:p>
      </dsp:txBody>
      <dsp:txXfrm>
        <a:off x="947080" y="1028828"/>
        <a:ext cx="4659969" cy="819983"/>
      </dsp:txXfrm>
    </dsp:sp>
    <dsp:sp modelId="{6CB4D799-B4E6-44F2-AE35-B44A83BC1BEE}">
      <dsp:nvSpPr>
        <dsp:cNvPr id="0" name=""/>
        <dsp:cNvSpPr/>
      </dsp:nvSpPr>
      <dsp:spPr>
        <a:xfrm>
          <a:off x="0" y="2053808"/>
          <a:ext cx="5607050" cy="819983"/>
        </a:xfrm>
        <a:prstGeom prst="roundRect">
          <a:avLst>
            <a:gd name="adj" fmla="val 10000"/>
          </a:avLst>
        </a:prstGeom>
        <a:solidFill>
          <a:schemeClr val="tx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07D4B61-F688-43BB-9464-341314BF70A8}">
      <dsp:nvSpPr>
        <dsp:cNvPr id="0" name=""/>
        <dsp:cNvSpPr/>
      </dsp:nvSpPr>
      <dsp:spPr>
        <a:xfrm>
          <a:off x="248044" y="2238304"/>
          <a:ext cx="450990" cy="450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8B8767-40EE-42B1-9E36-4262327C7357}">
      <dsp:nvSpPr>
        <dsp:cNvPr id="0" name=""/>
        <dsp:cNvSpPr/>
      </dsp:nvSpPr>
      <dsp:spPr>
        <a:xfrm>
          <a:off x="947080" y="2053808"/>
          <a:ext cx="4659969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RESTAURANT BUSINESSS PERFORMANCE (WORK IN PROGRESS)</a:t>
          </a:r>
        </a:p>
      </dsp:txBody>
      <dsp:txXfrm>
        <a:off x="947080" y="2053808"/>
        <a:ext cx="4659969" cy="819983"/>
      </dsp:txXfrm>
    </dsp:sp>
    <dsp:sp modelId="{7E9F2B3E-D050-4BA1-A4D4-1C9027CCDA06}">
      <dsp:nvSpPr>
        <dsp:cNvPr id="0" name=""/>
        <dsp:cNvSpPr/>
      </dsp:nvSpPr>
      <dsp:spPr>
        <a:xfrm>
          <a:off x="0" y="3078787"/>
          <a:ext cx="5607050" cy="819983"/>
        </a:xfrm>
        <a:prstGeom prst="roundRect">
          <a:avLst>
            <a:gd name="adj" fmla="val 10000"/>
          </a:avLst>
        </a:prstGeom>
        <a:solidFill>
          <a:schemeClr val="tx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BFB7C6D-4B43-45CD-8039-A88DA695081A}">
      <dsp:nvSpPr>
        <dsp:cNvPr id="0" name=""/>
        <dsp:cNvSpPr/>
      </dsp:nvSpPr>
      <dsp:spPr>
        <a:xfrm>
          <a:off x="248044" y="3263283"/>
          <a:ext cx="450990" cy="450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7002BE-9671-4AD8-88E9-58BF1C4E2244}">
      <dsp:nvSpPr>
        <dsp:cNvPr id="0" name=""/>
        <dsp:cNvSpPr/>
      </dsp:nvSpPr>
      <dsp:spPr>
        <a:xfrm>
          <a:off x="947080" y="3078787"/>
          <a:ext cx="4659969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RELATED DATA</a:t>
          </a:r>
        </a:p>
      </dsp:txBody>
      <dsp:txXfrm>
        <a:off x="947080" y="3078787"/>
        <a:ext cx="4659969" cy="819983"/>
      </dsp:txXfrm>
    </dsp:sp>
    <dsp:sp modelId="{6F65A893-1740-41B5-B6C9-61C4B83B8206}">
      <dsp:nvSpPr>
        <dsp:cNvPr id="0" name=""/>
        <dsp:cNvSpPr/>
      </dsp:nvSpPr>
      <dsp:spPr>
        <a:xfrm>
          <a:off x="0" y="4103766"/>
          <a:ext cx="5607050" cy="819983"/>
        </a:xfrm>
        <a:prstGeom prst="roundRect">
          <a:avLst>
            <a:gd name="adj" fmla="val 10000"/>
          </a:avLst>
        </a:prstGeom>
        <a:solidFill>
          <a:schemeClr val="tx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AF544C-DC67-4133-BDB3-3163F373631A}">
      <dsp:nvSpPr>
        <dsp:cNvPr id="0" name=""/>
        <dsp:cNvSpPr/>
      </dsp:nvSpPr>
      <dsp:spPr>
        <a:xfrm>
          <a:off x="248044" y="4288263"/>
          <a:ext cx="450990" cy="4509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5FD3FD-9A05-47F8-8EEC-B0AB5DE92E17}">
      <dsp:nvSpPr>
        <dsp:cNvPr id="0" name=""/>
        <dsp:cNvSpPr/>
      </dsp:nvSpPr>
      <dsp:spPr>
        <a:xfrm>
          <a:off x="947080" y="4103766"/>
          <a:ext cx="4659969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VISUALIZATION AND ANALYSIS (WORK IN PROGRESS)</a:t>
          </a:r>
        </a:p>
      </dsp:txBody>
      <dsp:txXfrm>
        <a:off x="947080" y="4103766"/>
        <a:ext cx="4659969" cy="819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48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1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594153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Restaurant PUBLIC INFORMATION and Business Performance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Introduction to Data Science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Capstone Project WIP 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58" r="25758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20A2-CEED-404C-B89B-6EDB97B7F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RESTAURANT PUBLIC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72F6-BDCE-47F9-BAF1-716DD545D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was scrapped with Js Scrappy</a:t>
            </a:r>
          </a:p>
          <a:p>
            <a:r>
              <a:rPr lang="en-US" dirty="0"/>
              <a:t>Data is organized in a .csv file, containing restaurant name, location, pricing, cuisine and rating</a:t>
            </a:r>
          </a:p>
          <a:p>
            <a:r>
              <a:rPr lang="en-US" dirty="0"/>
              <a:t>Missing data were either discarded or filled with mean values</a:t>
            </a:r>
          </a:p>
          <a:p>
            <a:r>
              <a:rPr lang="en-US" dirty="0"/>
              <a:t>Noisy and inconsistent data were also handled</a:t>
            </a:r>
          </a:p>
        </p:txBody>
      </p:sp>
    </p:spTree>
    <p:extLst>
      <p:ext uri="{BB962C8B-B14F-4D97-AF65-F5344CB8AC3E}">
        <p14:creationId xmlns:p14="http://schemas.microsoft.com/office/powerpoint/2010/main" val="2415407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04105C-F1A6-423D-B4FD-D02416D68E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2581F-5346-404B-8D5D-E38FDD11A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RESTAURANT BUSINESS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86E23-252D-4BB5-853D-AAE8C2AD27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Collecting restaurant business performance data</a:t>
            </a:r>
          </a:p>
        </p:txBody>
      </p:sp>
    </p:spTree>
    <p:extLst>
      <p:ext uri="{BB962C8B-B14F-4D97-AF65-F5344CB8AC3E}">
        <p14:creationId xmlns:p14="http://schemas.microsoft.com/office/powerpoint/2010/main" val="85378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FA00-ED31-40AB-A08D-3D17B59D7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RESTAURANT BUSINESS PERFORMANCE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15BE718-E7FC-49EC-A754-8405C7EBA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3523372" y="2478333"/>
            <a:ext cx="5145255" cy="289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B8908E-CF7B-46B6-B7A9-C2556B5E63D7}"/>
              </a:ext>
            </a:extLst>
          </p:cNvPr>
          <p:cNvSpPr txBox="1"/>
          <p:nvPr/>
        </p:nvSpPr>
        <p:spPr>
          <a:xfrm>
            <a:off x="2385567" y="5673765"/>
            <a:ext cx="7420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Restaurant business performance data is not publicly available, but members of team believes we can communicate with various restaurants and ask for such information. This is a work in progress, but we will see what we can do!</a:t>
            </a:r>
          </a:p>
        </p:txBody>
      </p:sp>
    </p:spTree>
    <p:extLst>
      <p:ext uri="{BB962C8B-B14F-4D97-AF65-F5344CB8AC3E}">
        <p14:creationId xmlns:p14="http://schemas.microsoft.com/office/powerpoint/2010/main" val="2094130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04105C-F1A6-423D-B4FD-D02416D68E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2581F-5346-404B-8D5D-E38FDD11A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RELATED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86E23-252D-4BB5-853D-AAE8C2AD27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Related data, such as population, income or real estate, may provide 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645979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FA00-ED31-40AB-A08D-3D17B59D7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DATA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15BE718-E7FC-49EC-A754-8405C7EBA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3925586" y="2478333"/>
            <a:ext cx="4340826" cy="289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B8908E-CF7B-46B6-B7A9-C2556B5E63D7}"/>
              </a:ext>
            </a:extLst>
          </p:cNvPr>
          <p:cNvSpPr txBox="1"/>
          <p:nvPr/>
        </p:nvSpPr>
        <p:spPr>
          <a:xfrm>
            <a:off x="2385567" y="5673765"/>
            <a:ext cx="7420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Gill Sans MT" panose="020B0502020104020203"/>
              </a:rPr>
              <a:t>We also collect related information, such as population, income and real estate data, which are publicly available from various sources, to assist our comparison and analyzation.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8862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04105C-F1A6-423D-B4FD-D02416D68E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2581F-5346-404B-8D5D-E38FDD11A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VISUALIZATION AND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86E23-252D-4BB5-853D-AAE8C2AD27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Visualization and analysis of collected data</a:t>
            </a:r>
          </a:p>
        </p:txBody>
      </p:sp>
    </p:spTree>
    <p:extLst>
      <p:ext uri="{BB962C8B-B14F-4D97-AF65-F5344CB8AC3E}">
        <p14:creationId xmlns:p14="http://schemas.microsoft.com/office/powerpoint/2010/main" val="2220790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20A2-CEED-404C-B89B-6EDB97B7F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E72F6-BDCE-47F9-BAF1-716DD545D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Restaurant public information and related data are openly available, so we will be analyzing and visualizing the correlations between: population versus restaurant distribution, rating versus location and cuisine versus pricing</a:t>
            </a:r>
          </a:p>
          <a:p>
            <a:r>
              <a:rPr lang="en-US" dirty="0"/>
              <a:t>Depend of the information we can collect, especially about restaurant business performance, we will include </a:t>
            </a:r>
            <a:r>
              <a:rPr lang="en-US"/>
              <a:t>more analysis</a:t>
            </a:r>
          </a:p>
        </p:txBody>
      </p:sp>
    </p:spTree>
    <p:extLst>
      <p:ext uri="{BB962C8B-B14F-4D97-AF65-F5344CB8AC3E}">
        <p14:creationId xmlns:p14="http://schemas.microsoft.com/office/powerpoint/2010/main" val="2769817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5" y="978776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4" name="Picture 3" descr="Hand with pen pointing at financial numbers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4" y="2638044"/>
            <a:ext cx="4451773" cy="310198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 for your participation</a:t>
            </a:r>
          </a:p>
        </p:txBody>
      </p:sp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TABLE OF CONTENT</a:t>
            </a:r>
          </a:p>
        </p:txBody>
      </p:sp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973374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356ABF-8F69-4064-92FB-6B8146BFBF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F94B4-C39F-405A-8A73-8BC97713D8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SCIENCE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1BB4C-627C-43AB-9BE6-C4176D7F84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Definition; Methodology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3580001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4938-91A0-412A-9D3C-3D62AE304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E7A9E-A0D9-4B84-8D25-6C20DE664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4711146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Data science is an interdisciplinary field that uses scientific methods and algorithms to </a:t>
            </a:r>
            <a:r>
              <a:rPr lang="en-US" sz="2400" dirty="0">
                <a:solidFill>
                  <a:srgbClr val="FF0000"/>
                </a:solidFill>
              </a:rPr>
              <a:t>collect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FF0000"/>
                </a:solidFill>
              </a:rPr>
              <a:t>extract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0000"/>
                </a:solidFill>
              </a:rPr>
              <a:t>process</a:t>
            </a:r>
            <a:r>
              <a:rPr lang="en-US" sz="2400" dirty="0"/>
              <a:t> knowledge from potentially noisy and unstructured data so as to </a:t>
            </a:r>
            <a:r>
              <a:rPr lang="en-US" sz="2400" dirty="0">
                <a:solidFill>
                  <a:srgbClr val="00B050"/>
                </a:solidFill>
              </a:rPr>
              <a:t>understand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visualize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B050"/>
                </a:solidFill>
              </a:rPr>
              <a:t>communicate</a:t>
            </a:r>
            <a:r>
              <a:rPr lang="en-US" sz="2400" dirty="0"/>
              <a:t> with that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96590D-6C28-4016-B9E4-7FE1BCFC8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282" y="2638044"/>
            <a:ext cx="3421305" cy="310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9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FA00-ED31-40AB-A08D-3D17B59D7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15BE718-E7FC-49EC-A754-8405C7EBA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523372" y="2374288"/>
            <a:ext cx="5145255" cy="31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2" descr="Data Methodology chart">
            <a:extLst>
              <a:ext uri="{FF2B5EF4-FFF2-40B4-BE49-F238E27FC236}">
                <a16:creationId xmlns:a16="http://schemas.microsoft.com/office/drawing/2014/main" id="{012FE04D-2613-4A77-B6C6-05382D1722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4291" y="1798781"/>
            <a:ext cx="6045200" cy="60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8908E-CF7B-46B6-B7A9-C2556B5E63D7}"/>
              </a:ext>
            </a:extLst>
          </p:cNvPr>
          <p:cNvSpPr txBox="1"/>
          <p:nvPr/>
        </p:nvSpPr>
        <p:spPr>
          <a:xfrm>
            <a:off x="2385567" y="5673765"/>
            <a:ext cx="7420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Methodology in Data Science is a productive way to organize Data Science work to achieve more substantial result and avoid wasting valuable time</a:t>
            </a:r>
          </a:p>
        </p:txBody>
      </p:sp>
    </p:spTree>
    <p:extLst>
      <p:ext uri="{BB962C8B-B14F-4D97-AF65-F5344CB8AC3E}">
        <p14:creationId xmlns:p14="http://schemas.microsoft.com/office/powerpoint/2010/main" val="3534498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04240B-3DA5-4BE8-971B-162A8F19B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727" y="3158285"/>
            <a:ext cx="3662818" cy="704087"/>
          </a:xfrm>
        </p:spPr>
        <p:txBody>
          <a:bodyPr>
            <a:normAutofit/>
          </a:bodyPr>
          <a:lstStyle/>
          <a:p>
            <a:r>
              <a:rPr lang="en-US" dirty="0"/>
              <a:t>VOLUME; VARIETY; VELOCITY; VERACITY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FCEFBF-31CF-4472-8DC9-E742D54C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CHALLANGES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AA6C2EE-EF6D-4EDD-98E0-EDB05387AF6B}"/>
              </a:ext>
            </a:extLst>
          </p:cNvPr>
          <p:cNvSpPr txBox="1">
            <a:spLocks/>
          </p:cNvSpPr>
          <p:nvPr/>
        </p:nvSpPr>
        <p:spPr>
          <a:xfrm>
            <a:off x="6338316" y="3429000"/>
            <a:ext cx="4270248" cy="704087"/>
          </a:xfrm>
          <a:prstGeom prst="rect">
            <a:avLst/>
          </a:prstGeom>
        </p:spPr>
        <p:txBody>
          <a:bodyPr vert="horz" lIns="91440" tIns="45720" rIns="91440" bIns="45720" rtlCol="0" anchor="b" anchorCtr="1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0" kern="1200" cap="all" spc="1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F841D16-38DC-4671-8400-82DB378FC8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4591" y="2890430"/>
            <a:ext cx="3662818" cy="704087"/>
          </a:xfrm>
        </p:spPr>
        <p:txBody>
          <a:bodyPr>
            <a:normAutofit/>
          </a:bodyPr>
          <a:lstStyle/>
          <a:p>
            <a:r>
              <a:rPr lang="en-US" dirty="0"/>
              <a:t>UNSTRUCTURED DATA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B013D75-1A8C-426E-AF18-32E94105AFBE}"/>
              </a:ext>
            </a:extLst>
          </p:cNvPr>
          <p:cNvSpPr txBox="1">
            <a:spLocks/>
          </p:cNvSpPr>
          <p:nvPr/>
        </p:nvSpPr>
        <p:spPr>
          <a:xfrm>
            <a:off x="7927409" y="2890430"/>
            <a:ext cx="3662818" cy="704087"/>
          </a:xfrm>
          <a:prstGeom prst="rect">
            <a:avLst/>
          </a:prstGeom>
        </p:spPr>
        <p:txBody>
          <a:bodyPr vert="horz" lIns="91440" tIns="45720" rIns="91440" bIns="45720" rtlCol="0" anchor="b" anchorCtr="1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0" kern="1200" cap="all" spc="100" baseline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DIMENSIONLITY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2064CD-AF17-49EB-95F1-119FD4D671A2}"/>
              </a:ext>
            </a:extLst>
          </p:cNvPr>
          <p:cNvSpPr txBox="1"/>
          <p:nvPr/>
        </p:nvSpPr>
        <p:spPr>
          <a:xfrm>
            <a:off x="399727" y="4133087"/>
            <a:ext cx="3662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is too large and varied, coming too quickly and included many errors or uncertainty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EC8971-A614-46DF-B21B-6BB1BAE3C8CA}"/>
              </a:ext>
            </a:extLst>
          </p:cNvPr>
          <p:cNvSpPr txBox="1"/>
          <p:nvPr/>
        </p:nvSpPr>
        <p:spPr>
          <a:xfrm>
            <a:off x="4264591" y="4133087"/>
            <a:ext cx="366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contains text; links; images; emoji…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A5E188-4CD2-4E4D-8C51-7163DA86C066}"/>
              </a:ext>
            </a:extLst>
          </p:cNvPr>
          <p:cNvSpPr txBox="1"/>
          <p:nvPr/>
        </p:nvSpPr>
        <p:spPr>
          <a:xfrm>
            <a:off x="7927409" y="4133086"/>
            <a:ext cx="366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has many dimensions, like images.</a:t>
            </a:r>
          </a:p>
        </p:txBody>
      </p:sp>
    </p:spTree>
    <p:extLst>
      <p:ext uri="{BB962C8B-B14F-4D97-AF65-F5344CB8AC3E}">
        <p14:creationId xmlns:p14="http://schemas.microsoft.com/office/powerpoint/2010/main" val="165966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DD6A6-3896-4CFD-8F0C-B934C5DF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RESTAUTANT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359E9-9356-4E13-B2D3-A3336D8A4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5"/>
            <a:ext cx="7729728" cy="4846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the Capstone project, we decided to analyze restaurant data because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38694C-61B0-4EB6-8957-D0A383674023}"/>
              </a:ext>
            </a:extLst>
          </p:cNvPr>
          <p:cNvSpPr txBox="1">
            <a:spLocks/>
          </p:cNvSpPr>
          <p:nvPr/>
        </p:nvSpPr>
        <p:spPr>
          <a:xfrm>
            <a:off x="2231136" y="3122676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dirty="0"/>
              <a:t>Restaurant data is enormous</a:t>
            </a:r>
          </a:p>
          <a:p>
            <a:pPr>
              <a:buFontTx/>
              <a:buChar char="-"/>
            </a:pPr>
            <a:r>
              <a:rPr lang="en-US" dirty="0"/>
              <a:t>Restaurant public information, such as rating, distribution or pricing, is widely available and scrapable</a:t>
            </a:r>
          </a:p>
          <a:p>
            <a:pPr>
              <a:buFontTx/>
              <a:buChar char="-"/>
            </a:pPr>
            <a:r>
              <a:rPr lang="en-US" dirty="0"/>
              <a:t>Restaurant business information is valuable and lucrative</a:t>
            </a:r>
          </a:p>
          <a:p>
            <a:pPr>
              <a:buFontTx/>
              <a:buChar char="-"/>
            </a:pPr>
            <a:r>
              <a:rPr lang="en-US" dirty="0"/>
              <a:t>Related data can contain interesting patterns for discovery and analyzation</a:t>
            </a:r>
          </a:p>
          <a:p>
            <a:pPr>
              <a:buFontTx/>
              <a:buChar char="-"/>
            </a:pPr>
            <a:r>
              <a:rPr lang="en-US" dirty="0"/>
              <a:t>Final result may produce beneficial results for real-world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0966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04105C-F1A6-423D-B4FD-D02416D68E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6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2581F-5346-404B-8D5D-E38FDD11A1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RESTAURANT PUBLIC 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86E23-252D-4BB5-853D-AAE8C2AD27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Collecting restaurant public information</a:t>
            </a:r>
          </a:p>
        </p:txBody>
      </p:sp>
    </p:spTree>
    <p:extLst>
      <p:ext uri="{BB962C8B-B14F-4D97-AF65-F5344CB8AC3E}">
        <p14:creationId xmlns:p14="http://schemas.microsoft.com/office/powerpoint/2010/main" val="4209064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FA00-ED31-40AB-A08D-3D17B59D7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RESTAURANT PUBLIC INFORMATION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15BE718-E7FC-49EC-A754-8405C7EBA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3523372" y="2472035"/>
            <a:ext cx="5145255" cy="290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2" descr="Data Methodology chart">
            <a:extLst>
              <a:ext uri="{FF2B5EF4-FFF2-40B4-BE49-F238E27FC236}">
                <a16:creationId xmlns:a16="http://schemas.microsoft.com/office/drawing/2014/main" id="{012FE04D-2613-4A77-B6C6-05382D1722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4291" y="1798781"/>
            <a:ext cx="6045200" cy="60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B8908E-CF7B-46B6-B7A9-C2556B5E63D7}"/>
              </a:ext>
            </a:extLst>
          </p:cNvPr>
          <p:cNvSpPr txBox="1"/>
          <p:nvPr/>
        </p:nvSpPr>
        <p:spPr>
          <a:xfrm>
            <a:off x="2385567" y="5673765"/>
            <a:ext cx="7420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Restaurant information include pricing, location and rating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Gill Sans MT" panose="020B0502020104020203"/>
              </a:rPr>
              <a:t>They 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publicly available in websites like Foody,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ShopeeFood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 or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Pasgo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64500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8223DC-4748-4F7F-8D8D-E4EA5A6C18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4D5ADA-BB6C-46F4-9A97-3A3D44A9A8A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612D154-BCA4-47A9-881C-4EFB9658D8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156</TotalTime>
  <Words>473</Words>
  <Application>Microsoft Office PowerPoint</Application>
  <PresentationFormat>Widescreen</PresentationFormat>
  <Paragraphs>56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Gill Sans MT</vt:lpstr>
      <vt:lpstr>Parcel</vt:lpstr>
      <vt:lpstr>Restaurant PUBLIC INFORMATION and Business Performance Analysis</vt:lpstr>
      <vt:lpstr>TABLE OF CONTENT</vt:lpstr>
      <vt:lpstr>DATA SCIENCE OVERVIEW</vt:lpstr>
      <vt:lpstr>DEFINITION</vt:lpstr>
      <vt:lpstr>METHODOLOGY</vt:lpstr>
      <vt:lpstr>CHALLANGES</vt:lpstr>
      <vt:lpstr>RESTAUTANT DATA</vt:lpstr>
      <vt:lpstr>RESTAURANT PUBLIC INFORMATION</vt:lpstr>
      <vt:lpstr>RESTAURANT PUBLIC INFORMATION</vt:lpstr>
      <vt:lpstr>RESTAURANT PUBLIC INFORMATION</vt:lpstr>
      <vt:lpstr>RESTAURANT BUSINESS PERFORMANCE</vt:lpstr>
      <vt:lpstr>RESTAURANT BUSINESS PERFORMANCE</vt:lpstr>
      <vt:lpstr>RELATED DATA</vt:lpstr>
      <vt:lpstr>RELATED DATA</vt:lpstr>
      <vt:lpstr>VISUALIZATION AND ANALYSIS</vt:lpstr>
      <vt:lpstr>VISUALIZATION AND ANALYSIS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PUBLIC INFORMATION and Business Performance Analysis</dc:title>
  <dc:creator>Cuong Nguyen</dc:creator>
  <cp:lastModifiedBy>Cuong Nguyen</cp:lastModifiedBy>
  <cp:revision>2</cp:revision>
  <dcterms:created xsi:type="dcterms:W3CDTF">2021-11-27T15:10:55Z</dcterms:created>
  <dcterms:modified xsi:type="dcterms:W3CDTF">2021-11-27T18:15:42Z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